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handoutMasterIdLst>
    <p:handoutMasterId r:id="rId12"/>
  </p:handoutMasterIdLst>
  <p:sldIdLst>
    <p:sldId id="608" r:id="rId2"/>
    <p:sldId id="279" r:id="rId3"/>
    <p:sldId id="299" r:id="rId4"/>
    <p:sldId id="319" r:id="rId5"/>
    <p:sldId id="610" r:id="rId6"/>
    <p:sldId id="623" r:id="rId7"/>
    <p:sldId id="609" r:id="rId8"/>
    <p:sldId id="624" r:id="rId9"/>
    <p:sldId id="611"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galloway2715@gmail.com" initials="m" lastIdx="1" clrIdx="0">
    <p:extLst>
      <p:ext uri="{19B8F6BF-5375-455C-9EA6-DF929625EA0E}">
        <p15:presenceInfo xmlns:p15="http://schemas.microsoft.com/office/powerpoint/2012/main" userId="dc0b1c28089faa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F28EE9-D6EA-4960-942B-4A486FC4680E}"/>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sz="1000">
                <a:latin typeface="Arial" panose="020B0604020202020204" pitchFamily="34" charset="0"/>
                <a:cs typeface="Arial" panose="020B0604020202020204" pitchFamily="34" charset="0"/>
              </a:rPr>
              <a:t>Class – The Life Of Christ (287)</a:t>
            </a:r>
          </a:p>
        </p:txBody>
      </p:sp>
      <p:sp>
        <p:nvSpPr>
          <p:cNvPr id="3" name="Date Placeholder 2">
            <a:extLst>
              <a:ext uri="{FF2B5EF4-FFF2-40B4-BE49-F238E27FC236}">
                <a16:creationId xmlns:a16="http://schemas.microsoft.com/office/drawing/2014/main" id="{3474AE1B-7E4E-46BF-BC3E-C75F212A095B}"/>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12/8/2021 pm</a:t>
            </a:r>
          </a:p>
        </p:txBody>
      </p:sp>
      <p:sp>
        <p:nvSpPr>
          <p:cNvPr id="4" name="Footer Placeholder 3">
            <a:extLst>
              <a:ext uri="{FF2B5EF4-FFF2-40B4-BE49-F238E27FC236}">
                <a16:creationId xmlns:a16="http://schemas.microsoft.com/office/drawing/2014/main" id="{6004F3BC-C786-4614-848C-FE37A959A89E}"/>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5FC6B707-C151-4954-A7A8-E6D986010068}"/>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661431B6-DCA7-4D25-9FBE-4CC9F7B57C1F}"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43587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a:t>Class – The Life Of Christ (287)</a:t>
            </a:r>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12/8/2021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F39056E7-71E0-401D-9B2E-7B788AB446E2}" type="slidenum">
              <a:rPr lang="en-US" smtClean="0"/>
              <a:t>‹#›</a:t>
            </a:fld>
            <a:endParaRPr lang="en-US"/>
          </a:p>
        </p:txBody>
      </p:sp>
    </p:spTree>
    <p:extLst>
      <p:ext uri="{BB962C8B-B14F-4D97-AF65-F5344CB8AC3E}">
        <p14:creationId xmlns:p14="http://schemas.microsoft.com/office/powerpoint/2010/main" val="73478319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A1BFB-95D9-41DA-A621-4A471B466F1A}"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30945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0681D-6C6E-4E80-B10F-B09E3AD1D10C}" type="datetime1">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5069935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728236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803251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6980412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0681D-6C6E-4E80-B10F-B09E3AD1D10C}" type="datetime1">
              <a:rPr lang="en-US" smtClean="0"/>
              <a:t>12/10/2021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67040768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0681D-6C6E-4E80-B10F-B09E3AD1D10C}" type="datetime1">
              <a:rPr lang="en-US" smtClean="0"/>
              <a:t>12/10/2021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4683609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22A1-C9B2-4C50-8966-439F8856C74D}"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72730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A6944-FEF1-4525-9D32-4FD05524128F}"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51769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4C42F22-309E-4E2B-B9EB-6ADE47EC3DCE}"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30852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CC8AA-70BC-48AB-9BA2-E78B4B082A8A}" type="datetime1">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24547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64799-2C8C-4578-A3C7-47B9C928B857}" type="datetime1">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5127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81DD25-693A-4C48-9608-CF199190EA06}" type="datetime1">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88891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CA57D1-5211-4B82-948C-BF85FAC50B2C}" type="datetime1">
              <a:rPr lang="en-US" smtClean="0"/>
              <a:t>12/10/2021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16798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E1C3A8-0516-41F2-AF45-C68129C339A1}" type="datetime1">
              <a:rPr lang="en-US" smtClean="0"/>
              <a:t>12/10/2021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98685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2A14D63-933F-47E6-B249-CA5E92A76DDE}" type="datetime1">
              <a:rPr lang="en-US" smtClean="0"/>
              <a:t>12/10/2021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18451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EFF2F-04C1-475B-A023-25A4BFE07568}" type="datetime1">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44395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80681D-6C6E-4E80-B10F-B09E3AD1D10C}" type="datetime1">
              <a:rPr lang="en-US" smtClean="0"/>
              <a:t>12/10/2021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951F227-E1D8-443B-A186-C40DF9C0D22F}" type="slidenum">
              <a:rPr lang="en-US" smtClean="0"/>
              <a:pPr/>
              <a:t>‹#›</a:t>
            </a:fld>
            <a:endParaRPr lang="en-US"/>
          </a:p>
        </p:txBody>
      </p:sp>
    </p:spTree>
    <p:extLst>
      <p:ext uri="{BB962C8B-B14F-4D97-AF65-F5344CB8AC3E}">
        <p14:creationId xmlns:p14="http://schemas.microsoft.com/office/powerpoint/2010/main" val="38021946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229" y="183718"/>
            <a:ext cx="5101804" cy="3477875"/>
          </a:xfrm>
        </p:spPr>
        <p:txBody>
          <a:bodyPr wrap="square">
            <a:spAutoFit/>
          </a:bodyPr>
          <a:lstStyle/>
          <a:p>
            <a:r>
              <a:rPr lang="en-US" sz="4400" dirty="0">
                <a:solidFill>
                  <a:schemeClr val="tx1"/>
                </a:solidFill>
              </a:rPr>
              <a:t>LESSON 17:</a:t>
            </a:r>
            <a:br>
              <a:rPr lang="en-US" sz="4400" dirty="0">
                <a:solidFill>
                  <a:schemeClr val="tx1"/>
                </a:solidFill>
              </a:rPr>
            </a:br>
            <a:r>
              <a:rPr lang="en-US" sz="4400" dirty="0">
                <a:solidFill>
                  <a:schemeClr val="tx1"/>
                </a:solidFill>
              </a:rPr>
              <a:t>Raising Lazarus</a:t>
            </a:r>
            <a:br>
              <a:rPr lang="en-US" sz="4400" dirty="0">
                <a:solidFill>
                  <a:schemeClr val="tx1"/>
                </a:solidFill>
              </a:rPr>
            </a:br>
            <a:br>
              <a:rPr lang="en-US" sz="4400" dirty="0">
                <a:solidFill>
                  <a:schemeClr val="tx1"/>
                </a:solidFill>
              </a:rPr>
            </a:br>
            <a:r>
              <a:rPr lang="en-US" sz="4400" dirty="0">
                <a:solidFill>
                  <a:schemeClr val="tx1"/>
                </a:solidFill>
              </a:rPr>
              <a:t>The Life Of Christ – Perea to Bethany</a:t>
            </a:r>
          </a:p>
        </p:txBody>
      </p:sp>
      <p:sp>
        <p:nvSpPr>
          <p:cNvPr id="3" name="Subtitle 2"/>
          <p:cNvSpPr>
            <a:spLocks noGrp="1"/>
          </p:cNvSpPr>
          <p:nvPr>
            <p:ph type="subTitle" idx="1"/>
          </p:nvPr>
        </p:nvSpPr>
        <p:spPr>
          <a:xfrm>
            <a:off x="1781174" y="3661593"/>
            <a:ext cx="6858000" cy="1513235"/>
          </a:xfrm>
        </p:spPr>
        <p:txBody>
          <a:bodyPr>
            <a:spAutoFit/>
          </a:bodyPr>
          <a:lstStyle/>
          <a:p>
            <a:pPr algn="r"/>
            <a:r>
              <a:rPr lang="en-US" sz="4800" dirty="0">
                <a:solidFill>
                  <a:schemeClr val="tx1"/>
                </a:solidFill>
              </a:rPr>
              <a:t>John 11:1-53</a:t>
            </a:r>
          </a:p>
          <a:p>
            <a:pPr algn="r"/>
            <a:r>
              <a:rPr lang="en-US" sz="3600" dirty="0">
                <a:solidFill>
                  <a:schemeClr val="tx1"/>
                </a:solidFill>
              </a:rPr>
              <a:t>December 8, 2021</a:t>
            </a:r>
          </a:p>
        </p:txBody>
      </p:sp>
      <p:sp>
        <p:nvSpPr>
          <p:cNvPr id="4" name="Slide Number Placeholder 3"/>
          <p:cNvSpPr>
            <a:spLocks noGrp="1"/>
          </p:cNvSpPr>
          <p:nvPr>
            <p:ph type="sldNum" sz="quarter" idx="12"/>
          </p:nvPr>
        </p:nvSpPr>
        <p:spPr/>
        <p:txBody>
          <a:bodyPr/>
          <a:lstStyle/>
          <a:p>
            <a:pPr defTabSz="457200">
              <a:defRPr/>
            </a:pPr>
            <a:fld id="{5951F227-E1D8-443B-A186-C40DF9C0D22F}" type="slidenum">
              <a:rPr lang="en-US" sz="2800">
                <a:solidFill>
                  <a:schemeClr val="tx1"/>
                </a:solidFill>
                <a:latin typeface="Century Gothic" panose="020B0502020202020204" pitchFamily="34" charset="0"/>
              </a:rPr>
              <a:pPr defTabSz="457200">
                <a:defRPr/>
              </a:pPr>
              <a:t>1</a:t>
            </a:fld>
            <a:endParaRPr lang="en-US"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15977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Grp="1" noRot="1" noChangeArrowheads="1"/>
          </p:cNvSpPr>
          <p:nvPr>
            <p:ph type="title"/>
          </p:nvPr>
        </p:nvSpPr>
        <p:spPr>
          <a:xfrm>
            <a:off x="228600" y="228602"/>
            <a:ext cx="8686800" cy="1015663"/>
          </a:xfrm>
        </p:spPr>
        <p:txBody>
          <a:bodyPr>
            <a:spAutoFit/>
          </a:bodyPr>
          <a:lstStyle/>
          <a:p>
            <a:pPr eaLnBrk="1" hangingPunct="1">
              <a:defRPr/>
            </a:pPr>
            <a:r>
              <a:rPr lang="en-US" sz="6000" dirty="0">
                <a:solidFill>
                  <a:schemeClr val="tx1"/>
                </a:solidFill>
                <a:latin typeface="Arial" pitchFamily="34" charset="0"/>
                <a:cs typeface="Arial" pitchFamily="34" charset="0"/>
              </a:rPr>
              <a:t>The Life of Christ</a:t>
            </a:r>
          </a:p>
        </p:txBody>
      </p:sp>
      <p:sp>
        <p:nvSpPr>
          <p:cNvPr id="58371" name="Rectangle 3"/>
          <p:cNvSpPr>
            <a:spLocks noGrp="1" noRot="1" noChangeArrowheads="1"/>
          </p:cNvSpPr>
          <p:nvPr>
            <p:ph idx="1"/>
          </p:nvPr>
        </p:nvSpPr>
        <p:spPr>
          <a:xfrm>
            <a:off x="228600" y="1219200"/>
            <a:ext cx="5181600" cy="4047262"/>
          </a:xfrm>
        </p:spPr>
        <p:txBody>
          <a:bodyPr>
            <a:spAutoFit/>
          </a:bodyPr>
          <a:lstStyle/>
          <a:p>
            <a:pPr eaLnBrk="1" hangingPunct="1"/>
            <a:r>
              <a:rPr lang="en-US" sz="3200" dirty="0">
                <a:latin typeface="Arial" charset="0"/>
                <a:cs typeface="Arial" charset="0"/>
              </a:rPr>
              <a:t>Perea</a:t>
            </a:r>
          </a:p>
          <a:p>
            <a:pPr lvl="1" eaLnBrk="1" hangingPunct="1"/>
            <a:r>
              <a:rPr lang="en-US" sz="3000" dirty="0">
                <a:latin typeface="Arial" charset="0"/>
                <a:cs typeface="Arial" charset="0"/>
              </a:rPr>
              <a:t>Name does not appear in the Bible</a:t>
            </a:r>
          </a:p>
          <a:p>
            <a:pPr lvl="2" eaLnBrk="1" hangingPunct="1"/>
            <a:r>
              <a:rPr lang="en-US" sz="2800" dirty="0">
                <a:latin typeface="Arial" charset="0"/>
                <a:cs typeface="Arial" charset="0"/>
              </a:rPr>
              <a:t>Comes from the Greek word meaning “beyond”</a:t>
            </a:r>
          </a:p>
          <a:p>
            <a:pPr lvl="2" eaLnBrk="1" hangingPunct="1"/>
            <a:r>
              <a:rPr lang="en-US" sz="2800" dirty="0">
                <a:latin typeface="Arial" charset="0"/>
                <a:cs typeface="Arial" charset="0"/>
              </a:rPr>
              <a:t>Perea is the land “beyond” the Jordan (Mark 3:8)</a:t>
            </a:r>
          </a:p>
        </p:txBody>
      </p:sp>
      <p:pic>
        <p:nvPicPr>
          <p:cNvPr id="58381" name="Picture 13"/>
          <p:cNvPicPr>
            <a:picLocks noChangeAspect="1" noChangeArrowheads="1"/>
          </p:cNvPicPr>
          <p:nvPr/>
        </p:nvPicPr>
        <p:blipFill>
          <a:blip r:embed="rId2" cstate="print"/>
          <a:srcRect/>
          <a:stretch>
            <a:fillRect/>
          </a:stretch>
        </p:blipFill>
        <p:spPr bwMode="auto">
          <a:xfrm>
            <a:off x="6019800" y="1295400"/>
            <a:ext cx="2743200" cy="5181600"/>
          </a:xfrm>
          <a:prstGeom prst="rect">
            <a:avLst/>
          </a:prstGeom>
          <a:noFill/>
          <a:ln w="12700">
            <a:noFill/>
            <a:miter lim="800000"/>
            <a:headEnd type="none" w="sm" len="sm"/>
            <a:tailEnd type="none" w="sm" len="sm"/>
          </a:ln>
        </p:spPr>
      </p:pic>
      <p:cxnSp>
        <p:nvCxnSpPr>
          <p:cNvPr id="54281" name="Straight Connector 11"/>
          <p:cNvCxnSpPr>
            <a:cxnSpLocks noChangeShapeType="1"/>
          </p:cNvCxnSpPr>
          <p:nvPr/>
        </p:nvCxnSpPr>
        <p:spPr bwMode="auto">
          <a:xfrm>
            <a:off x="457200" y="1143000"/>
            <a:ext cx="8229600" cy="0"/>
          </a:xfrm>
          <a:prstGeom prst="line">
            <a:avLst/>
          </a:prstGeom>
          <a:noFill/>
          <a:ln w="38100" algn="ctr">
            <a:solidFill>
              <a:schemeClr val="tx1"/>
            </a:solidFill>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8381"/>
                                        </p:tgtEl>
                                        <p:attrNameLst>
                                          <p:attrName>style.visibility</p:attrName>
                                        </p:attrNameLst>
                                      </p:cBhvr>
                                      <p:to>
                                        <p:strVal val="visible"/>
                                      </p:to>
                                    </p:set>
                                    <p:animEffect transition="in" filter="fade">
                                      <p:cBhvr>
                                        <p:cTn id="12" dur="2000"/>
                                        <p:tgtEl>
                                          <p:spTgt spid="583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dissolve">
                                      <p:cBhvr>
                                        <p:cTn id="17" dur="500"/>
                                        <p:tgtEl>
                                          <p:spTgt spid="58371">
                                            <p:txEl>
                                              <p:pRg st="1" end="1"/>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58371">
                                            <p:txEl>
                                              <p:pRg st="2" end="2"/>
                                            </p:txEl>
                                          </p:spTgt>
                                        </p:tgtEl>
                                        <p:attrNameLst>
                                          <p:attrName>style.visibility</p:attrName>
                                        </p:attrNameLst>
                                      </p:cBhvr>
                                      <p:to>
                                        <p:strVal val="visible"/>
                                      </p:to>
                                    </p:set>
                                    <p:animEffect transition="in" filter="dissolve">
                                      <p:cBhvr>
                                        <p:cTn id="21" dur="500"/>
                                        <p:tgtEl>
                                          <p:spTgt spid="58371">
                                            <p:txEl>
                                              <p:pRg st="2" end="2"/>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Effect transition="in" filter="dissolve">
                                      <p:cBhvr>
                                        <p:cTn id="25"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Grp="1" noRot="1" noChangeArrowheads="1"/>
          </p:cNvSpPr>
          <p:nvPr>
            <p:ph type="title"/>
          </p:nvPr>
        </p:nvSpPr>
        <p:spPr>
          <a:xfrm>
            <a:off x="228600" y="228602"/>
            <a:ext cx="8686800" cy="1015663"/>
          </a:xfrm>
        </p:spPr>
        <p:txBody>
          <a:bodyPr>
            <a:spAutoFit/>
          </a:bodyPr>
          <a:lstStyle/>
          <a:p>
            <a:pPr eaLnBrk="1" hangingPunct="1">
              <a:defRPr/>
            </a:pPr>
            <a:r>
              <a:rPr lang="en-US" sz="6000" dirty="0">
                <a:solidFill>
                  <a:schemeClr val="tx1"/>
                </a:solidFill>
                <a:latin typeface="Arial" pitchFamily="34" charset="0"/>
                <a:cs typeface="Arial" pitchFamily="34" charset="0"/>
              </a:rPr>
              <a:t>The Life of Christ</a:t>
            </a:r>
          </a:p>
        </p:txBody>
      </p:sp>
      <p:sp>
        <p:nvSpPr>
          <p:cNvPr id="58371" name="Rectangle 3"/>
          <p:cNvSpPr>
            <a:spLocks noGrp="1" noRot="1" noChangeArrowheads="1"/>
          </p:cNvSpPr>
          <p:nvPr>
            <p:ph idx="1"/>
          </p:nvPr>
        </p:nvSpPr>
        <p:spPr>
          <a:xfrm>
            <a:off x="228600" y="1219200"/>
            <a:ext cx="5715000" cy="5486400"/>
          </a:xfrm>
        </p:spPr>
        <p:txBody>
          <a:bodyPr>
            <a:spAutoFit/>
          </a:bodyPr>
          <a:lstStyle/>
          <a:p>
            <a:pPr eaLnBrk="1" hangingPunct="1"/>
            <a:r>
              <a:rPr lang="en-US" sz="2800" dirty="0">
                <a:latin typeface="Arial" charset="0"/>
                <a:cs typeface="Arial" charset="0"/>
              </a:rPr>
              <a:t>Perea</a:t>
            </a:r>
          </a:p>
          <a:p>
            <a:pPr lvl="1" eaLnBrk="1" hangingPunct="1"/>
            <a:r>
              <a:rPr lang="en-US" sz="3000" dirty="0">
                <a:latin typeface="Arial" charset="0"/>
                <a:cs typeface="Arial" charset="0"/>
              </a:rPr>
              <a:t>Includes the narrow strip of land that once belonged to the tribes of Reuben and Gad</a:t>
            </a:r>
          </a:p>
          <a:p>
            <a:pPr lvl="2" eaLnBrk="1" hangingPunct="1"/>
            <a:r>
              <a:rPr lang="en-US" sz="2800" dirty="0">
                <a:latin typeface="Arial" charset="0"/>
                <a:cs typeface="Arial" charset="0"/>
              </a:rPr>
              <a:t>Called Gilead in the Old Testament</a:t>
            </a:r>
          </a:p>
          <a:p>
            <a:pPr lvl="2" eaLnBrk="1" hangingPunct="1"/>
            <a:r>
              <a:rPr lang="en-US" sz="2800" dirty="0">
                <a:latin typeface="Arial" charset="0"/>
                <a:cs typeface="Arial" charset="0"/>
              </a:rPr>
              <a:t>John did his baptizing there</a:t>
            </a:r>
          </a:p>
          <a:p>
            <a:pPr lvl="2" eaLnBrk="1" hangingPunct="1"/>
            <a:r>
              <a:rPr lang="en-US" sz="2800" dirty="0">
                <a:latin typeface="Arial" charset="0"/>
                <a:cs typeface="Arial" charset="0"/>
              </a:rPr>
              <a:t>Jesus withdrew to Perea a few weeks before His crucifixion (John 10:40-42)</a:t>
            </a:r>
          </a:p>
        </p:txBody>
      </p:sp>
      <p:pic>
        <p:nvPicPr>
          <p:cNvPr id="58381" name="Picture 13"/>
          <p:cNvPicPr>
            <a:picLocks noChangeAspect="1" noChangeArrowheads="1"/>
          </p:cNvPicPr>
          <p:nvPr/>
        </p:nvPicPr>
        <p:blipFill>
          <a:blip r:embed="rId2" cstate="print"/>
          <a:srcRect/>
          <a:stretch>
            <a:fillRect/>
          </a:stretch>
        </p:blipFill>
        <p:spPr bwMode="auto">
          <a:xfrm>
            <a:off x="6019800" y="1295400"/>
            <a:ext cx="2743200" cy="5181600"/>
          </a:xfrm>
          <a:prstGeom prst="rect">
            <a:avLst/>
          </a:prstGeom>
          <a:noFill/>
          <a:ln w="12700">
            <a:noFill/>
            <a:miter lim="800000"/>
            <a:headEnd type="none" w="sm" len="sm"/>
            <a:tailEnd type="none" w="sm" len="sm"/>
          </a:ln>
        </p:spPr>
      </p:pic>
      <p:cxnSp>
        <p:nvCxnSpPr>
          <p:cNvPr id="55305" name="Straight Connector 11"/>
          <p:cNvCxnSpPr>
            <a:cxnSpLocks noChangeShapeType="1"/>
          </p:cNvCxnSpPr>
          <p:nvPr/>
        </p:nvCxnSpPr>
        <p:spPr bwMode="auto">
          <a:xfrm>
            <a:off x="457200" y="1143000"/>
            <a:ext cx="8229600" cy="0"/>
          </a:xfrm>
          <a:prstGeom prst="line">
            <a:avLst/>
          </a:prstGeom>
          <a:noFill/>
          <a:ln w="38100" algn="ctr">
            <a:solidFill>
              <a:schemeClr val="tx1"/>
            </a:solidFill>
            <a:round/>
            <a:headEnd type="none" w="sm" len="sm"/>
            <a:tailEnd type="none" w="sm" len="sm"/>
          </a:ln>
        </p:spPr>
      </p:cxnSp>
      <p:sp>
        <p:nvSpPr>
          <p:cNvPr id="10" name="AutoShape 7"/>
          <p:cNvSpPr>
            <a:spLocks/>
          </p:cNvSpPr>
          <p:nvPr/>
        </p:nvSpPr>
        <p:spPr bwMode="auto">
          <a:xfrm>
            <a:off x="6174557" y="4037814"/>
            <a:ext cx="2122602" cy="923330"/>
          </a:xfrm>
          <a:prstGeom prst="borderCallout2">
            <a:avLst>
              <a:gd name="adj1" fmla="val 397"/>
              <a:gd name="adj2" fmla="val 1700"/>
              <a:gd name="adj3" fmla="val -108845"/>
              <a:gd name="adj4" fmla="val 24518"/>
              <a:gd name="adj5" fmla="val -165772"/>
              <a:gd name="adj6" fmla="val 35569"/>
            </a:avLst>
          </a:prstGeom>
          <a:solidFill>
            <a:schemeClr val="tx1"/>
          </a:solidFill>
          <a:ln w="9525">
            <a:solidFill>
              <a:srgbClr val="000000"/>
            </a:solidFill>
            <a:miter lim="800000"/>
            <a:headEnd/>
            <a:tailEnd/>
          </a:ln>
        </p:spPr>
        <p:txBody>
          <a:bodyPr wrap="square">
            <a:spAutoFit/>
          </a:bodyPr>
          <a:lstStyle/>
          <a:p>
            <a:pPr algn="ctr" defTabSz="457200">
              <a:defRPr/>
            </a:pPr>
            <a:r>
              <a:rPr lang="en-US" dirty="0">
                <a:solidFill>
                  <a:srgbClr val="000000"/>
                </a:solidFill>
                <a:latin typeface="Arial" charset="0"/>
              </a:rPr>
              <a:t>John baptized in Bethany beyond Jordan (John 1:28)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8381"/>
                                        </p:tgtEl>
                                        <p:attrNameLst>
                                          <p:attrName>style.visibility</p:attrName>
                                        </p:attrNameLst>
                                      </p:cBhvr>
                                      <p:to>
                                        <p:strVal val="visible"/>
                                      </p:to>
                                    </p:set>
                                    <p:animEffect transition="in" filter="fade">
                                      <p:cBhvr>
                                        <p:cTn id="12" dur="2000"/>
                                        <p:tgtEl>
                                          <p:spTgt spid="58381"/>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58371">
                                            <p:txEl>
                                              <p:pRg st="1" end="1"/>
                                            </p:txEl>
                                          </p:spTgt>
                                        </p:tgtEl>
                                        <p:attrNameLst>
                                          <p:attrName>style.visibility</p:attrName>
                                        </p:attrNameLst>
                                      </p:cBhvr>
                                      <p:to>
                                        <p:strVal val="visible"/>
                                      </p:to>
                                    </p:set>
                                    <p:animEffect transition="in" filter="dissolve">
                                      <p:cBhvr>
                                        <p:cTn id="16" dur="500"/>
                                        <p:tgtEl>
                                          <p:spTgt spid="58371">
                                            <p:txEl>
                                              <p:pRg st="1" end="1"/>
                                            </p:txEl>
                                          </p:spTgt>
                                        </p:tgtEl>
                                      </p:cBhvr>
                                    </p:animEffec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Effect transition="in" filter="dissolve">
                                      <p:cBhvr>
                                        <p:cTn id="20" dur="500"/>
                                        <p:tgtEl>
                                          <p:spTgt spid="58371">
                                            <p:txEl>
                                              <p:pRg st="2" end="2"/>
                                            </p:txEl>
                                          </p:spTgt>
                                        </p:tgtEl>
                                      </p:cBhvr>
                                    </p:animEffect>
                                  </p:childTnLst>
                                </p:cTn>
                              </p:par>
                            </p:childTnLst>
                          </p:cTn>
                        </p:par>
                        <p:par>
                          <p:cTn id="21" fill="hold">
                            <p:stCondLst>
                              <p:cond delay="3500"/>
                            </p:stCondLst>
                            <p:childTnLst>
                              <p:par>
                                <p:cTn id="22" presetID="9" presetClass="entr" presetSubtype="0" fill="hold" nodeType="afterEffect">
                                  <p:stCondLst>
                                    <p:cond delay="0"/>
                                  </p:stCondLst>
                                  <p:childTnLst>
                                    <p:set>
                                      <p:cBhvr>
                                        <p:cTn id="23" dur="1" fill="hold">
                                          <p:stCondLst>
                                            <p:cond delay="0"/>
                                          </p:stCondLst>
                                        </p:cTn>
                                        <p:tgtEl>
                                          <p:spTgt spid="58371">
                                            <p:txEl>
                                              <p:pRg st="3" end="3"/>
                                            </p:txEl>
                                          </p:spTgt>
                                        </p:tgtEl>
                                        <p:attrNameLst>
                                          <p:attrName>style.visibility</p:attrName>
                                        </p:attrNameLst>
                                      </p:cBhvr>
                                      <p:to>
                                        <p:strVal val="visible"/>
                                      </p:to>
                                    </p:set>
                                    <p:animEffect transition="in" filter="dissolve">
                                      <p:cBhvr>
                                        <p:cTn id="24" dur="500"/>
                                        <p:tgtEl>
                                          <p:spTgt spid="5837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8371">
                                            <p:txEl>
                                              <p:pRg st="4" end="4"/>
                                            </p:txEl>
                                          </p:spTgt>
                                        </p:tgtEl>
                                        <p:attrNameLst>
                                          <p:attrName>style.visibility</p:attrName>
                                        </p:attrNameLst>
                                      </p:cBhvr>
                                      <p:to>
                                        <p:strVal val="visible"/>
                                      </p:to>
                                    </p:set>
                                    <p:animEffect transition="in" filter="dissolve">
                                      <p:cBhvr>
                                        <p:cTn id="35"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a:p>
        </p:txBody>
      </p:sp>
      <p:pic>
        <p:nvPicPr>
          <p:cNvPr id="8195" name="Picture 3" descr="Palestine Days of Christ"/>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8196" name="AutoShape 7"/>
          <p:cNvSpPr>
            <a:spLocks/>
          </p:cNvSpPr>
          <p:nvPr/>
        </p:nvSpPr>
        <p:spPr bwMode="auto">
          <a:xfrm>
            <a:off x="2762054" y="126524"/>
            <a:ext cx="1981200" cy="1752600"/>
          </a:xfrm>
          <a:prstGeom prst="borderCallout2">
            <a:avLst>
              <a:gd name="adj1" fmla="val 6523"/>
              <a:gd name="adj2" fmla="val 103847"/>
              <a:gd name="adj3" fmla="val 6523"/>
              <a:gd name="adj4" fmla="val 123556"/>
              <a:gd name="adj5" fmla="val 187767"/>
              <a:gd name="adj6" fmla="val 181227"/>
            </a:avLst>
          </a:prstGeom>
          <a:solidFill>
            <a:schemeClr val="tx1"/>
          </a:solidFill>
          <a:ln w="9525">
            <a:solidFill>
              <a:srgbClr val="000000"/>
            </a:solidFill>
            <a:miter lim="800000"/>
            <a:headEnd/>
            <a:tailEnd/>
          </a:ln>
        </p:spPr>
        <p:txBody>
          <a:bodyPr/>
          <a:lstStyle/>
          <a:p>
            <a:pPr algn="ctr" defTabSz="457200">
              <a:defRPr/>
            </a:pPr>
            <a:r>
              <a:rPr lang="en-US" dirty="0">
                <a:solidFill>
                  <a:srgbClr val="000000"/>
                </a:solidFill>
                <a:latin typeface="Arial" charset="0"/>
              </a:rPr>
              <a:t>John baptized</a:t>
            </a:r>
          </a:p>
          <a:p>
            <a:pPr algn="ctr" defTabSz="457200">
              <a:defRPr/>
            </a:pPr>
            <a:r>
              <a:rPr lang="en-US" dirty="0">
                <a:solidFill>
                  <a:srgbClr val="000000"/>
                </a:solidFill>
                <a:latin typeface="Arial" charset="0"/>
              </a:rPr>
              <a:t>in Aenon near to Salim, because there was much water there: (John 3:23) </a:t>
            </a:r>
          </a:p>
        </p:txBody>
      </p:sp>
      <p:sp>
        <p:nvSpPr>
          <p:cNvPr id="5" name="AutoShape 7"/>
          <p:cNvSpPr>
            <a:spLocks/>
          </p:cNvSpPr>
          <p:nvPr/>
        </p:nvSpPr>
        <p:spPr bwMode="auto">
          <a:xfrm>
            <a:off x="2762054" y="2517790"/>
            <a:ext cx="2102178" cy="911210"/>
          </a:xfrm>
          <a:prstGeom prst="borderCallout2">
            <a:avLst>
              <a:gd name="adj1" fmla="val 13765"/>
              <a:gd name="adj2" fmla="val 101157"/>
              <a:gd name="adj3" fmla="val 56181"/>
              <a:gd name="adj4" fmla="val 120417"/>
              <a:gd name="adj5" fmla="val 200917"/>
              <a:gd name="adj6" fmla="val 175140"/>
            </a:avLst>
          </a:prstGeom>
          <a:solidFill>
            <a:schemeClr val="tx1"/>
          </a:solidFill>
          <a:ln w="9525">
            <a:solidFill>
              <a:srgbClr val="000000"/>
            </a:solidFill>
            <a:miter lim="800000"/>
            <a:headEnd/>
            <a:tailEnd/>
          </a:ln>
        </p:spPr>
        <p:txBody>
          <a:bodyPr/>
          <a:lstStyle/>
          <a:p>
            <a:pPr algn="ctr" defTabSz="457200">
              <a:defRPr/>
            </a:pPr>
            <a:r>
              <a:rPr lang="en-US" dirty="0">
                <a:solidFill>
                  <a:srgbClr val="000000"/>
                </a:solidFill>
                <a:latin typeface="Arial" charset="0"/>
              </a:rPr>
              <a:t>John baptized in Bethany beyond Jordan (John 1:28)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1432-DE12-413A-8E1B-1FC800B5EDBF}"/>
              </a:ext>
            </a:extLst>
          </p:cNvPr>
          <p:cNvSpPr>
            <a:spLocks noGrp="1"/>
          </p:cNvSpPr>
          <p:nvPr>
            <p:ph type="title"/>
          </p:nvPr>
        </p:nvSpPr>
        <p:spPr/>
        <p:txBody>
          <a:bodyPr>
            <a:spAutoFit/>
          </a:bodyPr>
          <a:lstStyle/>
          <a:p>
            <a:r>
              <a:rPr lang="en-US" dirty="0">
                <a:solidFill>
                  <a:schemeClr val="tx1"/>
                </a:solidFill>
              </a:rPr>
              <a:t>The Raising of Lazarus</a:t>
            </a:r>
            <a:br>
              <a:rPr lang="en-US" dirty="0">
                <a:solidFill>
                  <a:schemeClr val="tx1"/>
                </a:solidFill>
              </a:rPr>
            </a:br>
            <a:r>
              <a:rPr lang="en-US" dirty="0">
                <a:solidFill>
                  <a:schemeClr val="tx1"/>
                </a:solidFill>
              </a:rPr>
              <a:t>John 11:23-57</a:t>
            </a:r>
          </a:p>
        </p:txBody>
      </p:sp>
      <p:sp>
        <p:nvSpPr>
          <p:cNvPr id="3" name="Content Placeholder 2">
            <a:extLst>
              <a:ext uri="{FF2B5EF4-FFF2-40B4-BE49-F238E27FC236}">
                <a16:creationId xmlns:a16="http://schemas.microsoft.com/office/drawing/2014/main" id="{766455D2-24B4-4443-9B30-608C52B28BDB}"/>
              </a:ext>
            </a:extLst>
          </p:cNvPr>
          <p:cNvSpPr>
            <a:spLocks noGrp="1"/>
          </p:cNvSpPr>
          <p:nvPr>
            <p:ph idx="1"/>
          </p:nvPr>
        </p:nvSpPr>
        <p:spPr>
          <a:xfrm>
            <a:off x="333375" y="2052925"/>
            <a:ext cx="8515349" cy="3108543"/>
          </a:xfrm>
        </p:spPr>
        <p:txBody>
          <a:bodyPr>
            <a:spAutoFit/>
          </a:bodyPr>
          <a:lstStyle/>
          <a:p>
            <a:pPr marL="0" marR="0" indent="0">
              <a:spcBef>
                <a:spcPts val="0"/>
              </a:spcBef>
              <a:spcAft>
                <a:spcPts val="0"/>
              </a:spcAft>
              <a:buNone/>
              <a:tabLst>
                <a:tab pos="457200" algn="l"/>
              </a:tabLst>
            </a:pPr>
            <a:r>
              <a:rPr lang="en-US" sz="2800" dirty="0">
                <a:latin typeface="+mn-lt"/>
                <a:ea typeface="Times New Roman" panose="02020603050405020304" pitchFamily="18" charset="0"/>
              </a:rPr>
              <a:t>A.</a:t>
            </a:r>
            <a:r>
              <a:rPr lang="en-US" sz="1800" dirty="0">
                <a:latin typeface="+mn-lt"/>
                <a:ea typeface="Times New Roman" panose="02020603050405020304" pitchFamily="18" charset="0"/>
              </a:rPr>
              <a:t>	</a:t>
            </a:r>
            <a:r>
              <a:rPr lang="en-US" sz="2800" dirty="0">
                <a:effectLst/>
                <a:latin typeface="+mn-lt"/>
                <a:ea typeface="Times New Roman" panose="02020603050405020304" pitchFamily="18" charset="0"/>
              </a:rPr>
              <a:t>In this chapter Jesus performed one of the most outstanding miracles of His ministry. </a:t>
            </a:r>
            <a:br>
              <a:rPr lang="en-US" sz="2800" dirty="0">
                <a:effectLst/>
                <a:latin typeface="+mn-lt"/>
                <a:ea typeface="Times New Roman" panose="02020603050405020304" pitchFamily="18" charset="0"/>
              </a:rPr>
            </a:br>
            <a:r>
              <a:rPr lang="en-US" sz="2800" dirty="0">
                <a:effectLst/>
                <a:latin typeface="+mn-lt"/>
                <a:ea typeface="Times New Roman" panose="02020603050405020304" pitchFamily="18" charset="0"/>
              </a:rPr>
              <a:t>He raised Lazarus from the dead.</a:t>
            </a:r>
          </a:p>
          <a:p>
            <a:pPr marL="914400" marR="0" indent="-457200">
              <a:spcBef>
                <a:spcPts val="0"/>
              </a:spcBef>
              <a:spcAft>
                <a:spcPts val="0"/>
              </a:spcAft>
              <a:buNone/>
              <a:tabLst>
                <a:tab pos="461963" algn="l"/>
                <a:tab pos="914400" algn="l"/>
              </a:tabLst>
            </a:pPr>
            <a:r>
              <a:rPr lang="en-US" sz="2800" dirty="0">
                <a:effectLst/>
                <a:latin typeface="+mn-lt"/>
                <a:ea typeface="Times New Roman" panose="02020603050405020304" pitchFamily="18" charset="0"/>
              </a:rPr>
              <a:t>1.	The purpose of His miracles was </a:t>
            </a:r>
            <a:r>
              <a:rPr lang="en-US" sz="2800" i="1" dirty="0">
                <a:effectLst/>
                <a:latin typeface="+mn-lt"/>
                <a:ea typeface="Times New Roman" panose="02020603050405020304" pitchFamily="18" charset="0"/>
              </a:rPr>
              <a:t>“that ye might believe that Jesus is the Christ the Son of God, and that believing ye might have life in his name.”</a:t>
            </a:r>
            <a:r>
              <a:rPr lang="en-US" sz="2800" dirty="0">
                <a:effectLst/>
                <a:latin typeface="+mn-lt"/>
                <a:ea typeface="Times New Roman" panose="02020603050405020304" pitchFamily="18" charset="0"/>
              </a:rPr>
              <a:t> (John 20:30-31)</a:t>
            </a:r>
          </a:p>
        </p:txBody>
      </p:sp>
      <p:sp>
        <p:nvSpPr>
          <p:cNvPr id="4" name="Slide Number Placeholder 3">
            <a:extLst>
              <a:ext uri="{FF2B5EF4-FFF2-40B4-BE49-F238E27FC236}">
                <a16:creationId xmlns:a16="http://schemas.microsoft.com/office/drawing/2014/main" id="{97DA9B39-6E12-48BB-9E4A-31826747259F}"/>
              </a:ext>
            </a:extLst>
          </p:cNvPr>
          <p:cNvSpPr>
            <a:spLocks noGrp="1"/>
          </p:cNvSpPr>
          <p:nvPr>
            <p:ph type="sldNum" sz="quarter" idx="12"/>
          </p:nvPr>
        </p:nvSpPr>
        <p:spPr/>
        <p:txBody>
          <a:bodyPr/>
          <a:lstStyle/>
          <a:p>
            <a:fld id="{5951F227-E1D8-443B-A186-C40DF9C0D22F}" type="slidenum">
              <a:rPr lang="en-US" smtClean="0"/>
              <a:pPr/>
              <a:t>5</a:t>
            </a:fld>
            <a:endParaRPr lang="en-US" dirty="0"/>
          </a:p>
        </p:txBody>
      </p:sp>
    </p:spTree>
    <p:extLst>
      <p:ext uri="{BB962C8B-B14F-4D97-AF65-F5344CB8AC3E}">
        <p14:creationId xmlns:p14="http://schemas.microsoft.com/office/powerpoint/2010/main" val="78127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1432-DE12-413A-8E1B-1FC800B5EDBF}"/>
              </a:ext>
            </a:extLst>
          </p:cNvPr>
          <p:cNvSpPr>
            <a:spLocks noGrp="1"/>
          </p:cNvSpPr>
          <p:nvPr>
            <p:ph type="title"/>
          </p:nvPr>
        </p:nvSpPr>
        <p:spPr>
          <a:xfrm>
            <a:off x="484710" y="141627"/>
            <a:ext cx="7055380" cy="1400530"/>
          </a:xfrm>
        </p:spPr>
        <p:txBody>
          <a:bodyPr>
            <a:spAutoFit/>
          </a:bodyPr>
          <a:lstStyle/>
          <a:p>
            <a:r>
              <a:rPr lang="en-US" dirty="0">
                <a:solidFill>
                  <a:schemeClr val="tx1"/>
                </a:solidFill>
              </a:rPr>
              <a:t>The Raising of Lazarus</a:t>
            </a:r>
            <a:br>
              <a:rPr lang="en-US" dirty="0">
                <a:solidFill>
                  <a:schemeClr val="tx1"/>
                </a:solidFill>
              </a:rPr>
            </a:br>
            <a:r>
              <a:rPr lang="en-US" dirty="0">
                <a:solidFill>
                  <a:schemeClr val="tx1"/>
                </a:solidFill>
              </a:rPr>
              <a:t>John 11:23-57</a:t>
            </a:r>
          </a:p>
        </p:txBody>
      </p:sp>
      <p:sp>
        <p:nvSpPr>
          <p:cNvPr id="3" name="Content Placeholder 2">
            <a:extLst>
              <a:ext uri="{FF2B5EF4-FFF2-40B4-BE49-F238E27FC236}">
                <a16:creationId xmlns:a16="http://schemas.microsoft.com/office/drawing/2014/main" id="{766455D2-24B4-4443-9B30-608C52B28BDB}"/>
              </a:ext>
            </a:extLst>
          </p:cNvPr>
          <p:cNvSpPr>
            <a:spLocks noGrp="1"/>
          </p:cNvSpPr>
          <p:nvPr>
            <p:ph idx="1"/>
          </p:nvPr>
        </p:nvSpPr>
        <p:spPr>
          <a:xfrm>
            <a:off x="103695" y="1562726"/>
            <a:ext cx="8946037" cy="5262979"/>
          </a:xfrm>
        </p:spPr>
        <p:txBody>
          <a:bodyPr wrap="square">
            <a:spAutoFit/>
          </a:bodyPr>
          <a:lstStyle/>
          <a:p>
            <a:pPr marL="0" marR="0" indent="0">
              <a:spcBef>
                <a:spcPts val="0"/>
              </a:spcBef>
              <a:spcAft>
                <a:spcPts val="0"/>
              </a:spcAft>
              <a:buNone/>
              <a:tabLst>
                <a:tab pos="457200" algn="l"/>
              </a:tabLst>
            </a:pPr>
            <a:r>
              <a:rPr lang="en-US" sz="2400" dirty="0">
                <a:effectLst/>
                <a:latin typeface="+mn-lt"/>
                <a:ea typeface="Times New Roman" panose="02020603050405020304" pitchFamily="18" charset="0"/>
              </a:rPr>
              <a:t>B.	After Jesus received word that Lazarus was sick, He tarried for two more days.</a:t>
            </a:r>
          </a:p>
          <a:p>
            <a:pPr marL="457200" marR="0" indent="0">
              <a:spcBef>
                <a:spcPts val="0"/>
              </a:spcBef>
              <a:spcAft>
                <a:spcPts val="0"/>
              </a:spcAft>
              <a:buNone/>
              <a:tabLst>
                <a:tab pos="457200" algn="l"/>
                <a:tab pos="914400" algn="l"/>
              </a:tabLst>
            </a:pPr>
            <a:r>
              <a:rPr lang="en-US" sz="2400" dirty="0">
                <a:effectLst/>
                <a:latin typeface="+mn-lt"/>
                <a:ea typeface="Times New Roman" panose="02020603050405020304" pitchFamily="18" charset="0"/>
              </a:rPr>
              <a:t>1.	Four days after Lazarus died, Jesus arrived in Bethany. Martha met Jesus and said, </a:t>
            </a:r>
            <a:r>
              <a:rPr lang="en-US" sz="2400" i="1" dirty="0">
                <a:effectLst/>
                <a:latin typeface="+mn-lt"/>
                <a:ea typeface="Times New Roman" panose="02020603050405020304" pitchFamily="18" charset="0"/>
              </a:rPr>
              <a:t>“Lord, if thou hadst been here, my brother had not died …”</a:t>
            </a:r>
          </a:p>
          <a:p>
            <a:pPr marL="1376363" marR="0" indent="-461963">
              <a:spcBef>
                <a:spcPts val="0"/>
              </a:spcBef>
              <a:spcAft>
                <a:spcPts val="0"/>
              </a:spcAft>
              <a:buNone/>
              <a:tabLst>
                <a:tab pos="457200" algn="l"/>
                <a:tab pos="914400" algn="l"/>
                <a:tab pos="1371600" algn="l"/>
              </a:tabLst>
            </a:pPr>
            <a:r>
              <a:rPr lang="en-US" sz="2400" dirty="0">
                <a:effectLst/>
                <a:latin typeface="+mn-lt"/>
                <a:ea typeface="Times New Roman" panose="02020603050405020304" pitchFamily="18" charset="0"/>
              </a:rPr>
              <a:t>a.	Martha was not being critical of the Lord, but acknowledging that Jesus had the power to prevent Lazarus’ death.</a:t>
            </a:r>
          </a:p>
          <a:p>
            <a:pPr marL="914400" marR="0" indent="0">
              <a:spcBef>
                <a:spcPts val="0"/>
              </a:spcBef>
              <a:spcAft>
                <a:spcPts val="0"/>
              </a:spcAft>
              <a:buNone/>
              <a:tabLst>
                <a:tab pos="457200" algn="l"/>
                <a:tab pos="914400" algn="l"/>
                <a:tab pos="1371600" algn="l"/>
              </a:tabLst>
            </a:pPr>
            <a:r>
              <a:rPr lang="en-US" sz="2400" dirty="0">
                <a:effectLst/>
                <a:latin typeface="+mn-lt"/>
                <a:ea typeface="Times New Roman" panose="02020603050405020304" pitchFamily="18" charset="0"/>
              </a:rPr>
              <a:t>b.	Martha was told that Lazarus shall rise.</a:t>
            </a:r>
          </a:p>
          <a:p>
            <a:pPr marL="1371600" marR="0" indent="0">
              <a:spcBef>
                <a:spcPts val="0"/>
              </a:spcBef>
              <a:spcAft>
                <a:spcPts val="0"/>
              </a:spcAft>
              <a:buNone/>
              <a:tabLst>
                <a:tab pos="457200" algn="l"/>
                <a:tab pos="914400" algn="l"/>
                <a:tab pos="1371600" algn="l"/>
                <a:tab pos="1828800" algn="l"/>
              </a:tabLst>
            </a:pPr>
            <a:r>
              <a:rPr lang="en-US" sz="2400" dirty="0">
                <a:effectLst/>
                <a:latin typeface="+mn-lt"/>
                <a:ea typeface="Times New Roman" panose="02020603050405020304" pitchFamily="18" charset="0"/>
              </a:rPr>
              <a:t>(1)	She acknowledged that Lazarus would come forth in the resurrection. (cf. John 5:28-29; 6:39-40, 54; John 12:48)</a:t>
            </a:r>
          </a:p>
          <a:p>
            <a:pPr marL="1371600" marR="0" indent="0">
              <a:spcBef>
                <a:spcPts val="0"/>
              </a:spcBef>
              <a:spcAft>
                <a:spcPts val="0"/>
              </a:spcAft>
              <a:buNone/>
              <a:tabLst>
                <a:tab pos="457200" algn="l"/>
                <a:tab pos="914400" algn="l"/>
                <a:tab pos="1371600" algn="l"/>
                <a:tab pos="1828800" algn="l"/>
              </a:tabLst>
            </a:pPr>
            <a:r>
              <a:rPr lang="en-US" sz="2400" dirty="0">
                <a:effectLst/>
                <a:latin typeface="+mn-lt"/>
                <a:ea typeface="Times New Roman" panose="02020603050405020304" pitchFamily="18" charset="0"/>
              </a:rPr>
              <a:t>(2)	Jesus spoke to her about raising Lazarus from the dead miraculously.</a:t>
            </a:r>
          </a:p>
        </p:txBody>
      </p:sp>
      <p:sp>
        <p:nvSpPr>
          <p:cNvPr id="4" name="Slide Number Placeholder 3">
            <a:extLst>
              <a:ext uri="{FF2B5EF4-FFF2-40B4-BE49-F238E27FC236}">
                <a16:creationId xmlns:a16="http://schemas.microsoft.com/office/drawing/2014/main" id="{97DA9B39-6E12-48BB-9E4A-31826747259F}"/>
              </a:ext>
            </a:extLst>
          </p:cNvPr>
          <p:cNvSpPr>
            <a:spLocks noGrp="1"/>
          </p:cNvSpPr>
          <p:nvPr>
            <p:ph type="sldNum" sz="quarter" idx="12"/>
          </p:nvPr>
        </p:nvSpPr>
        <p:spPr/>
        <p:txBody>
          <a:bodyPr/>
          <a:lstStyle/>
          <a:p>
            <a:fld id="{5951F227-E1D8-443B-A186-C40DF9C0D22F}" type="slidenum">
              <a:rPr lang="en-US" smtClean="0"/>
              <a:pPr/>
              <a:t>6</a:t>
            </a:fld>
            <a:endParaRPr lang="en-US"/>
          </a:p>
        </p:txBody>
      </p:sp>
    </p:spTree>
    <p:extLst>
      <p:ext uri="{BB962C8B-B14F-4D97-AF65-F5344CB8AC3E}">
        <p14:creationId xmlns:p14="http://schemas.microsoft.com/office/powerpoint/2010/main" val="156598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7737-F355-4D1B-89F8-980A955C6FA4}"/>
              </a:ext>
            </a:extLst>
          </p:cNvPr>
          <p:cNvSpPr>
            <a:spLocks noGrp="1"/>
          </p:cNvSpPr>
          <p:nvPr>
            <p:ph type="title"/>
          </p:nvPr>
        </p:nvSpPr>
        <p:spPr>
          <a:xfrm>
            <a:off x="484710" y="103922"/>
            <a:ext cx="7055380" cy="1400530"/>
          </a:xfrm>
        </p:spPr>
        <p:txBody>
          <a:bodyPr>
            <a:spAutoFit/>
          </a:bodyPr>
          <a:lstStyle/>
          <a:p>
            <a:r>
              <a:rPr lang="en-US" dirty="0">
                <a:solidFill>
                  <a:schemeClr val="tx1"/>
                </a:solidFill>
              </a:rPr>
              <a:t>The Raising of Lazarus</a:t>
            </a:r>
            <a:br>
              <a:rPr lang="en-US" dirty="0">
                <a:solidFill>
                  <a:schemeClr val="tx1"/>
                </a:solidFill>
              </a:rPr>
            </a:br>
            <a:r>
              <a:rPr lang="en-US" dirty="0">
                <a:solidFill>
                  <a:schemeClr val="tx1"/>
                </a:solidFill>
              </a:rPr>
              <a:t>John 11:23-53</a:t>
            </a:r>
          </a:p>
        </p:txBody>
      </p:sp>
      <p:sp>
        <p:nvSpPr>
          <p:cNvPr id="3" name="Content Placeholder 2">
            <a:extLst>
              <a:ext uri="{FF2B5EF4-FFF2-40B4-BE49-F238E27FC236}">
                <a16:creationId xmlns:a16="http://schemas.microsoft.com/office/drawing/2014/main" id="{A990EADE-CBBC-4399-88E2-10170F4FA037}"/>
              </a:ext>
            </a:extLst>
          </p:cNvPr>
          <p:cNvSpPr>
            <a:spLocks noGrp="1"/>
          </p:cNvSpPr>
          <p:nvPr>
            <p:ph idx="1"/>
          </p:nvPr>
        </p:nvSpPr>
        <p:spPr>
          <a:xfrm>
            <a:off x="84843" y="1438469"/>
            <a:ext cx="9029700" cy="5386090"/>
          </a:xfrm>
        </p:spPr>
        <p:txBody>
          <a:bodyPr>
            <a:spAutoFit/>
          </a:bodyPr>
          <a:lstStyle/>
          <a:p>
            <a:pPr marL="457200" marR="0" indent="0">
              <a:spcBef>
                <a:spcPts val="0"/>
              </a:spcBef>
              <a:spcAft>
                <a:spcPts val="0"/>
              </a:spcAft>
              <a:buNone/>
              <a:tabLst>
                <a:tab pos="457200" algn="l"/>
                <a:tab pos="914400" algn="l"/>
              </a:tabLst>
            </a:pPr>
            <a:r>
              <a:rPr lang="en-US" sz="2400" dirty="0">
                <a:effectLst>
                  <a:outerShdw blurRad="38100" dist="38100" dir="2700000" algn="tl">
                    <a:srgbClr val="000000">
                      <a:alpha val="43137"/>
                    </a:srgbClr>
                  </a:outerShdw>
                </a:effectLst>
                <a:latin typeface="+mn-lt"/>
                <a:ea typeface="Times New Roman" panose="02020603050405020304" pitchFamily="18" charset="0"/>
              </a:rPr>
              <a:t>Jesus replied that Lazarus would live again. </a:t>
            </a:r>
          </a:p>
          <a:p>
            <a:pPr marL="457200" marR="0" indent="0">
              <a:spcBef>
                <a:spcPts val="0"/>
              </a:spcBef>
              <a:spcAft>
                <a:spcPts val="0"/>
              </a:spcAft>
              <a:buNone/>
              <a:tabLst>
                <a:tab pos="457200" algn="l"/>
                <a:tab pos="914400" algn="l"/>
              </a:tabLst>
            </a:pPr>
            <a:r>
              <a:rPr lang="en-US" i="1" dirty="0">
                <a:effectLst/>
                <a:latin typeface="+mn-lt"/>
                <a:ea typeface="Times New Roman" panose="02020603050405020304" pitchFamily="18" charset="0"/>
              </a:rPr>
              <a:t>John 11:23-26 “Jesus saith unto her, </a:t>
            </a:r>
            <a:r>
              <a:rPr lang="en-US" i="1" u="sng" dirty="0">
                <a:effectLst/>
                <a:latin typeface="+mn-lt"/>
                <a:ea typeface="Times New Roman" panose="02020603050405020304" pitchFamily="18" charset="0"/>
              </a:rPr>
              <a:t>Thy brother shall rise again</a:t>
            </a:r>
            <a:r>
              <a:rPr lang="en-US" i="1" dirty="0">
                <a:effectLst/>
                <a:latin typeface="+mn-lt"/>
                <a:ea typeface="Times New Roman" panose="02020603050405020304" pitchFamily="18" charset="0"/>
              </a:rPr>
              <a:t>. Martha saith unto him, I know that he shall rise again in the resurrection at the last day. Jesus said unto her, I am the resurrection, and the life: he that believeth on me, though he die, yet shall he live; and whosoever liveth and believeth on me shall never die. Believest thou this?”</a:t>
            </a:r>
          </a:p>
          <a:p>
            <a:pPr marL="800100" marR="0" indent="-342900">
              <a:spcBef>
                <a:spcPts val="0"/>
              </a:spcBef>
              <a:spcAft>
                <a:spcPts val="0"/>
              </a:spcAft>
              <a:buAutoNum type="arabicPeriod"/>
              <a:tabLst>
                <a:tab pos="457200" algn="l"/>
                <a:tab pos="914400" algn="l"/>
              </a:tabLst>
            </a:pPr>
            <a:r>
              <a:rPr lang="en-US" dirty="0">
                <a:effectLst/>
                <a:latin typeface="+mn-lt"/>
                <a:ea typeface="Times New Roman" panose="02020603050405020304" pitchFamily="18" charset="0"/>
              </a:rPr>
              <a:t>Martha understood the words of Jesus to apply to the general resurrection of all </a:t>
            </a:r>
            <a:r>
              <a:rPr lang="en-US" i="1" dirty="0">
                <a:effectLst/>
                <a:latin typeface="+mn-lt"/>
                <a:ea typeface="Times New Roman" panose="02020603050405020304" pitchFamily="18" charset="0"/>
              </a:rPr>
              <a:t>“at the last day”</a:t>
            </a:r>
            <a:r>
              <a:rPr lang="en-US" dirty="0">
                <a:effectLst/>
                <a:latin typeface="+mn-lt"/>
                <a:ea typeface="Times New Roman" panose="02020603050405020304" pitchFamily="18" charset="0"/>
              </a:rPr>
              <a:t> (cf. John 5:28-29; 6:39-40,54; 12:48; cf. Mark 12:18; Acts 23:8).</a:t>
            </a:r>
          </a:p>
          <a:p>
            <a:pPr marL="800100" marR="0" indent="-342900">
              <a:spcBef>
                <a:spcPts val="0"/>
              </a:spcBef>
              <a:spcAft>
                <a:spcPts val="0"/>
              </a:spcAft>
              <a:buAutoNum type="arabicPeriod"/>
              <a:tabLst>
                <a:tab pos="457200" algn="l"/>
                <a:tab pos="914400" algn="l"/>
              </a:tabLst>
            </a:pPr>
            <a:r>
              <a:rPr lang="en-US" dirty="0">
                <a:effectLst/>
                <a:latin typeface="+mn-lt"/>
                <a:ea typeface="Times New Roman" panose="02020603050405020304" pitchFamily="18" charset="0"/>
              </a:rPr>
              <a:t>Martha obviously did not expect Jesus to raise Lazarus from the dead immediately. (cf. verse 39)</a:t>
            </a:r>
          </a:p>
          <a:p>
            <a:pPr marL="800100" marR="0" indent="-342900">
              <a:spcBef>
                <a:spcPts val="0"/>
              </a:spcBef>
              <a:spcAft>
                <a:spcPts val="0"/>
              </a:spcAft>
              <a:buAutoNum type="arabicPeriod"/>
              <a:tabLst>
                <a:tab pos="457200" algn="l"/>
                <a:tab pos="914400" algn="l"/>
              </a:tabLst>
            </a:pPr>
            <a:r>
              <a:rPr lang="en-US" dirty="0">
                <a:effectLst/>
                <a:latin typeface="+mn-lt"/>
                <a:ea typeface="Times New Roman" panose="02020603050405020304" pitchFamily="18" charset="0"/>
              </a:rPr>
              <a:t>Jesus talks in verse 25 of physical death </a:t>
            </a:r>
            <a:r>
              <a:rPr lang="en-US" i="1" dirty="0">
                <a:effectLst/>
                <a:latin typeface="+mn-lt"/>
                <a:ea typeface="Times New Roman" panose="02020603050405020304" pitchFamily="18" charset="0"/>
              </a:rPr>
              <a:t>(“though he were dead”) </a:t>
            </a:r>
            <a:r>
              <a:rPr lang="en-US" dirty="0">
                <a:effectLst/>
                <a:latin typeface="+mn-lt"/>
                <a:ea typeface="Times New Roman" panose="02020603050405020304" pitchFamily="18" charset="0"/>
              </a:rPr>
              <a:t>and spiritual life </a:t>
            </a:r>
            <a:r>
              <a:rPr lang="en-US" i="1" dirty="0">
                <a:effectLst/>
                <a:latin typeface="+mn-lt"/>
                <a:ea typeface="Times New Roman" panose="02020603050405020304" pitchFamily="18" charset="0"/>
              </a:rPr>
              <a:t>(“yet shall he live”), </a:t>
            </a:r>
            <a:r>
              <a:rPr lang="en-US" dirty="0">
                <a:effectLst/>
                <a:latin typeface="+mn-lt"/>
                <a:ea typeface="Times New Roman" panose="02020603050405020304" pitchFamily="18" charset="0"/>
              </a:rPr>
              <a:t>and in verse 26 of physical life </a:t>
            </a:r>
            <a:r>
              <a:rPr lang="en-US" i="1" dirty="0">
                <a:effectLst/>
                <a:latin typeface="+mn-lt"/>
                <a:ea typeface="Times New Roman" panose="02020603050405020304" pitchFamily="18" charset="0"/>
              </a:rPr>
              <a:t>(“liveth and believeth”) </a:t>
            </a:r>
            <a:r>
              <a:rPr lang="en-US" dirty="0">
                <a:effectLst/>
                <a:latin typeface="+mn-lt"/>
                <a:ea typeface="Times New Roman" panose="02020603050405020304" pitchFamily="18" charset="0"/>
              </a:rPr>
              <a:t>and spiritual death </a:t>
            </a:r>
            <a:r>
              <a:rPr lang="en-US" i="1" dirty="0">
                <a:effectLst/>
                <a:latin typeface="+mn-lt"/>
                <a:ea typeface="Times New Roman" panose="02020603050405020304" pitchFamily="18" charset="0"/>
              </a:rPr>
              <a:t>(“shall never die”).</a:t>
            </a:r>
          </a:p>
          <a:p>
            <a:pPr marL="1314456" lvl="1" indent="-457200">
              <a:spcBef>
                <a:spcPts val="0"/>
              </a:spcBef>
              <a:buAutoNum type="alphaLcPeriod"/>
              <a:tabLst>
                <a:tab pos="457200" algn="l"/>
                <a:tab pos="914400" algn="l"/>
              </a:tabLst>
            </a:pPr>
            <a:r>
              <a:rPr lang="en-US" sz="2000" i="1" dirty="0">
                <a:effectLst/>
                <a:latin typeface="+mn-lt"/>
                <a:ea typeface="Times New Roman" panose="02020603050405020304" pitchFamily="18" charset="0"/>
              </a:rPr>
              <a:t>“I am the resurrection and the life.”</a:t>
            </a:r>
            <a:r>
              <a:rPr lang="en-US" sz="2000" dirty="0">
                <a:effectLst/>
                <a:latin typeface="+mn-lt"/>
                <a:ea typeface="Times New Roman" panose="02020603050405020304" pitchFamily="18" charset="0"/>
              </a:rPr>
              <a:t> (cf. John 10:36; 14:6)</a:t>
            </a:r>
          </a:p>
          <a:p>
            <a:pPr marL="1314456" lvl="1" indent="-457200">
              <a:spcBef>
                <a:spcPts val="0"/>
              </a:spcBef>
              <a:buAutoNum type="alphaLcPeriod"/>
              <a:tabLst>
                <a:tab pos="457200" algn="l"/>
                <a:tab pos="914400" algn="l"/>
              </a:tabLst>
            </a:pPr>
            <a:r>
              <a:rPr lang="en-US" sz="2000" dirty="0">
                <a:latin typeface="+mn-lt"/>
                <a:ea typeface="Times New Roman" panose="02020603050405020304" pitchFamily="18" charset="0"/>
              </a:rPr>
              <a:t>cf. Philippians 1:21; 2 Corinthians 4:16-5:1</a:t>
            </a:r>
            <a:endParaRPr lang="en-US" sz="2000" dirty="0">
              <a:effectLst/>
              <a:latin typeface="+mn-lt"/>
              <a:ea typeface="Times New Roman" panose="02020603050405020304" pitchFamily="18" charset="0"/>
            </a:endParaRPr>
          </a:p>
        </p:txBody>
      </p:sp>
      <p:sp>
        <p:nvSpPr>
          <p:cNvPr id="4" name="Slide Number Placeholder 3">
            <a:extLst>
              <a:ext uri="{FF2B5EF4-FFF2-40B4-BE49-F238E27FC236}">
                <a16:creationId xmlns:a16="http://schemas.microsoft.com/office/drawing/2014/main" id="{FDB8D61D-574D-4C70-BCAE-DD7818BE1AEE}"/>
              </a:ext>
            </a:extLst>
          </p:cNvPr>
          <p:cNvSpPr>
            <a:spLocks noGrp="1"/>
          </p:cNvSpPr>
          <p:nvPr>
            <p:ph type="sldNum" sz="quarter" idx="12"/>
          </p:nvPr>
        </p:nvSpPr>
        <p:spPr/>
        <p:txBody>
          <a:bodyPr/>
          <a:lstStyle/>
          <a:p>
            <a:fld id="{5951F227-E1D8-443B-A186-C40DF9C0D22F}" type="slidenum">
              <a:rPr lang="en-US" smtClean="0"/>
              <a:pPr/>
              <a:t>7</a:t>
            </a:fld>
            <a:endParaRPr lang="en-US"/>
          </a:p>
        </p:txBody>
      </p:sp>
    </p:spTree>
    <p:extLst>
      <p:ext uri="{BB962C8B-B14F-4D97-AF65-F5344CB8AC3E}">
        <p14:creationId xmlns:p14="http://schemas.microsoft.com/office/powerpoint/2010/main" val="248753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7737-F355-4D1B-89F8-980A955C6FA4}"/>
              </a:ext>
            </a:extLst>
          </p:cNvPr>
          <p:cNvSpPr>
            <a:spLocks noGrp="1"/>
          </p:cNvSpPr>
          <p:nvPr>
            <p:ph type="title"/>
          </p:nvPr>
        </p:nvSpPr>
        <p:spPr>
          <a:xfrm>
            <a:off x="484710" y="85071"/>
            <a:ext cx="7055380" cy="1400530"/>
          </a:xfrm>
        </p:spPr>
        <p:txBody>
          <a:bodyPr>
            <a:spAutoFit/>
          </a:bodyPr>
          <a:lstStyle/>
          <a:p>
            <a:r>
              <a:rPr lang="en-US" dirty="0">
                <a:solidFill>
                  <a:schemeClr val="tx1"/>
                </a:solidFill>
              </a:rPr>
              <a:t>The Raising of Lazarus</a:t>
            </a:r>
            <a:br>
              <a:rPr lang="en-US" dirty="0">
                <a:solidFill>
                  <a:schemeClr val="tx1"/>
                </a:solidFill>
              </a:rPr>
            </a:br>
            <a:r>
              <a:rPr lang="en-US" dirty="0">
                <a:solidFill>
                  <a:schemeClr val="tx1"/>
                </a:solidFill>
              </a:rPr>
              <a:t>John 11:23-53</a:t>
            </a:r>
          </a:p>
        </p:txBody>
      </p:sp>
      <p:sp>
        <p:nvSpPr>
          <p:cNvPr id="3" name="Content Placeholder 2">
            <a:extLst>
              <a:ext uri="{FF2B5EF4-FFF2-40B4-BE49-F238E27FC236}">
                <a16:creationId xmlns:a16="http://schemas.microsoft.com/office/drawing/2014/main" id="{A990EADE-CBBC-4399-88E2-10170F4FA037}"/>
              </a:ext>
            </a:extLst>
          </p:cNvPr>
          <p:cNvSpPr>
            <a:spLocks noGrp="1"/>
          </p:cNvSpPr>
          <p:nvPr>
            <p:ph idx="1"/>
          </p:nvPr>
        </p:nvSpPr>
        <p:spPr>
          <a:xfrm>
            <a:off x="75416" y="1381908"/>
            <a:ext cx="9029700" cy="5401479"/>
          </a:xfrm>
        </p:spPr>
        <p:txBody>
          <a:bodyPr>
            <a:spAutoFit/>
          </a:bodyPr>
          <a:lstStyle/>
          <a:p>
            <a:pPr marL="457200" marR="0" indent="0">
              <a:spcBef>
                <a:spcPts val="0"/>
              </a:spcBef>
              <a:spcAft>
                <a:spcPts val="0"/>
              </a:spcAft>
              <a:buNone/>
              <a:tabLst>
                <a:tab pos="457200" algn="l"/>
                <a:tab pos="914400" algn="l"/>
              </a:tabLst>
            </a:pPr>
            <a:r>
              <a:rPr lang="en-US" sz="2300" dirty="0">
                <a:effectLst>
                  <a:outerShdw blurRad="38100" dist="38100" dir="2700000" algn="tl">
                    <a:srgbClr val="000000">
                      <a:alpha val="43137"/>
                    </a:srgbClr>
                  </a:outerShdw>
                </a:effectLst>
                <a:latin typeface="+mn-lt"/>
                <a:ea typeface="Times New Roman" panose="02020603050405020304" pitchFamily="18" charset="0"/>
              </a:rPr>
              <a:t>Jesus replied that Lazarus would live again.</a:t>
            </a:r>
          </a:p>
          <a:p>
            <a:pPr marL="457200" marR="0" indent="0">
              <a:spcBef>
                <a:spcPts val="0"/>
              </a:spcBef>
              <a:spcAft>
                <a:spcPts val="0"/>
              </a:spcAft>
              <a:buNone/>
              <a:tabLst>
                <a:tab pos="457200" algn="l"/>
                <a:tab pos="914400" algn="l"/>
              </a:tabLst>
            </a:pPr>
            <a:r>
              <a:rPr lang="en-US" sz="2300" dirty="0">
                <a:effectLst/>
                <a:latin typeface="+mn-lt"/>
                <a:ea typeface="Times New Roman" panose="02020603050405020304" pitchFamily="18" charset="0"/>
              </a:rPr>
              <a:t>John 11:23-26, </a:t>
            </a:r>
            <a:r>
              <a:rPr lang="en-US" sz="2300" i="1" dirty="0">
                <a:effectLst/>
                <a:latin typeface="+mn-lt"/>
                <a:ea typeface="Times New Roman" panose="02020603050405020304" pitchFamily="18" charset="0"/>
              </a:rPr>
              <a:t>“Believest thou this?”</a:t>
            </a:r>
          </a:p>
          <a:p>
            <a:pPr marL="457200" marR="0" indent="0">
              <a:spcBef>
                <a:spcPts val="0"/>
              </a:spcBef>
              <a:spcAft>
                <a:spcPts val="0"/>
              </a:spcAft>
              <a:buNone/>
              <a:tabLst>
                <a:tab pos="457200" algn="l"/>
                <a:tab pos="914400" algn="l"/>
              </a:tabLst>
            </a:pPr>
            <a:r>
              <a:rPr lang="en-US" sz="2300" i="1" dirty="0">
                <a:latin typeface="+mn-lt"/>
                <a:ea typeface="Times New Roman" panose="02020603050405020304" pitchFamily="18" charset="0"/>
              </a:rPr>
              <a:t>NOTE: Verse </a:t>
            </a:r>
            <a:r>
              <a:rPr lang="en-US" sz="2300" i="1" dirty="0">
                <a:effectLst/>
                <a:latin typeface="+mn-lt"/>
                <a:ea typeface="Times New Roman" panose="02020603050405020304" pitchFamily="18" charset="0"/>
              </a:rPr>
              <a:t>27, “She saith unto him, </a:t>
            </a:r>
            <a:r>
              <a:rPr lang="en-US" sz="2300" i="1" u="sng" dirty="0">
                <a:effectLst/>
                <a:latin typeface="+mn-lt"/>
                <a:ea typeface="Times New Roman" panose="02020603050405020304" pitchFamily="18" charset="0"/>
              </a:rPr>
              <a:t>Yea, Lord: I have believed that thou art the Christ, the Son of God, (even) he that cometh into the world</a:t>
            </a:r>
            <a:r>
              <a:rPr lang="en-US" sz="2300" i="1" dirty="0">
                <a:effectLst/>
                <a:latin typeface="+mn-lt"/>
                <a:ea typeface="Times New Roman" panose="02020603050405020304" pitchFamily="18" charset="0"/>
              </a:rPr>
              <a:t>.”</a:t>
            </a:r>
          </a:p>
          <a:p>
            <a:pPr marL="971550" indent="-514350">
              <a:spcBef>
                <a:spcPts val="0"/>
              </a:spcBef>
              <a:buFont typeface="+mj-lt"/>
              <a:buAutoNum type="arabicPeriod"/>
              <a:tabLst>
                <a:tab pos="457200" algn="l"/>
                <a:tab pos="914400" algn="l"/>
              </a:tabLst>
            </a:pPr>
            <a:r>
              <a:rPr lang="en-US" sz="2300" dirty="0">
                <a:effectLst/>
                <a:latin typeface="+mn-lt"/>
                <a:ea typeface="Times New Roman" panose="02020603050405020304" pitchFamily="18" charset="0"/>
              </a:rPr>
              <a:t>Not only could Jesus raise Lazarus from physical death, thus giving assurance that He can raise all men from the dead, but Jesus could provide spiritual life.</a:t>
            </a:r>
          </a:p>
          <a:p>
            <a:pPr marL="971550" indent="-509588">
              <a:spcBef>
                <a:spcPts val="0"/>
              </a:spcBef>
              <a:buAutoNum type="arabicPeriod"/>
              <a:tabLst>
                <a:tab pos="457200" algn="l"/>
                <a:tab pos="914400" algn="l"/>
              </a:tabLst>
            </a:pPr>
            <a:r>
              <a:rPr lang="en-US" sz="2300" dirty="0">
                <a:effectLst/>
                <a:latin typeface="+mn-lt"/>
                <a:ea typeface="Times New Roman" panose="02020603050405020304" pitchFamily="18" charset="0"/>
              </a:rPr>
              <a:t>Whosoever believes in Him shall never die.</a:t>
            </a:r>
            <a:br>
              <a:rPr lang="en-US" sz="2300" dirty="0">
                <a:effectLst/>
                <a:latin typeface="+mn-lt"/>
                <a:ea typeface="Times New Roman" panose="02020603050405020304" pitchFamily="18" charset="0"/>
              </a:rPr>
            </a:br>
            <a:r>
              <a:rPr lang="en-US" sz="2300" dirty="0">
                <a:effectLst/>
                <a:latin typeface="+mn-lt"/>
                <a:ea typeface="Times New Roman" panose="02020603050405020304" pitchFamily="18" charset="0"/>
              </a:rPr>
              <a:t>(cf. John 3:16)</a:t>
            </a:r>
          </a:p>
          <a:p>
            <a:pPr marL="971550" marR="0" indent="-514350">
              <a:spcBef>
                <a:spcPts val="0"/>
              </a:spcBef>
              <a:spcAft>
                <a:spcPts val="0"/>
              </a:spcAft>
              <a:buFont typeface="+mj-lt"/>
              <a:buAutoNum type="arabicPeriod"/>
              <a:tabLst>
                <a:tab pos="457200" algn="l"/>
                <a:tab pos="1084263" algn="l"/>
              </a:tabLst>
            </a:pPr>
            <a:r>
              <a:rPr lang="en-US" sz="2300" dirty="0">
                <a:effectLst/>
                <a:latin typeface="+mn-lt"/>
                <a:ea typeface="Times New Roman" panose="02020603050405020304" pitchFamily="18" charset="0"/>
              </a:rPr>
              <a:t>How can we </a:t>
            </a:r>
            <a:r>
              <a:rPr lang="en-US" sz="2300" i="1" dirty="0">
                <a:effectLst/>
                <a:latin typeface="+mn-lt"/>
                <a:ea typeface="Times New Roman" panose="02020603050405020304" pitchFamily="18" charset="0"/>
              </a:rPr>
              <a:t>“live and believe?”</a:t>
            </a:r>
          </a:p>
          <a:p>
            <a:pPr marL="1309688" lvl="1" indent="-338138">
              <a:spcBef>
                <a:spcPts val="0"/>
              </a:spcBef>
              <a:buAutoNum type="alphaLcPeriod"/>
              <a:tabLst>
                <a:tab pos="457200" algn="l"/>
                <a:tab pos="914400" algn="l"/>
              </a:tabLst>
            </a:pPr>
            <a:r>
              <a:rPr lang="en-US" sz="2300" dirty="0">
                <a:effectLst/>
                <a:latin typeface="+mn-lt"/>
                <a:ea typeface="Times New Roman" panose="02020603050405020304" pitchFamily="18" charset="0"/>
              </a:rPr>
              <a:t>Certainly, this involves more than faith “ONLY.”</a:t>
            </a:r>
            <a:br>
              <a:rPr lang="en-US" sz="2300" dirty="0">
                <a:effectLst/>
                <a:latin typeface="+mn-lt"/>
                <a:ea typeface="Times New Roman" panose="02020603050405020304" pitchFamily="18" charset="0"/>
              </a:rPr>
            </a:br>
            <a:r>
              <a:rPr lang="en-US" sz="2300" dirty="0">
                <a:effectLst/>
                <a:latin typeface="+mn-lt"/>
                <a:ea typeface="Times New Roman" panose="02020603050405020304" pitchFamily="18" charset="0"/>
              </a:rPr>
              <a:t>(cf. John 12:42-43)</a:t>
            </a:r>
          </a:p>
          <a:p>
            <a:pPr marL="1309688" lvl="1" indent="-338138">
              <a:spcBef>
                <a:spcPts val="0"/>
              </a:spcBef>
              <a:buAutoNum type="alphaLcPeriod"/>
              <a:tabLst>
                <a:tab pos="457200" algn="l"/>
                <a:tab pos="914400" algn="l"/>
              </a:tabLst>
            </a:pPr>
            <a:r>
              <a:rPr lang="en-US" sz="2300" dirty="0">
                <a:effectLst/>
                <a:latin typeface="+mn-lt"/>
                <a:ea typeface="Times New Roman" panose="02020603050405020304" pitchFamily="18" charset="0"/>
              </a:rPr>
              <a:t>Involves obedient faith. (James 2:14-26;</a:t>
            </a:r>
            <a:br>
              <a:rPr lang="en-US" sz="2300" dirty="0">
                <a:effectLst/>
                <a:latin typeface="+mn-lt"/>
                <a:ea typeface="Times New Roman" panose="02020603050405020304" pitchFamily="18" charset="0"/>
              </a:rPr>
            </a:br>
            <a:r>
              <a:rPr lang="en-US" sz="2300" dirty="0">
                <a:effectLst/>
                <a:latin typeface="+mn-lt"/>
                <a:ea typeface="Times New Roman" panose="02020603050405020304" pitchFamily="18" charset="0"/>
              </a:rPr>
              <a:t>Romans 6:16-18; Hebrews 5:8-9)</a:t>
            </a:r>
          </a:p>
        </p:txBody>
      </p:sp>
      <p:sp>
        <p:nvSpPr>
          <p:cNvPr id="4" name="Slide Number Placeholder 3">
            <a:extLst>
              <a:ext uri="{FF2B5EF4-FFF2-40B4-BE49-F238E27FC236}">
                <a16:creationId xmlns:a16="http://schemas.microsoft.com/office/drawing/2014/main" id="{FDB8D61D-574D-4C70-BCAE-DD7818BE1AEE}"/>
              </a:ext>
            </a:extLst>
          </p:cNvPr>
          <p:cNvSpPr>
            <a:spLocks noGrp="1"/>
          </p:cNvSpPr>
          <p:nvPr>
            <p:ph type="sldNum" sz="quarter" idx="12"/>
          </p:nvPr>
        </p:nvSpPr>
        <p:spPr/>
        <p:txBody>
          <a:bodyPr/>
          <a:lstStyle/>
          <a:p>
            <a:fld id="{5951F227-E1D8-443B-A186-C40DF9C0D22F}" type="slidenum">
              <a:rPr lang="en-US" smtClean="0"/>
              <a:pPr/>
              <a:t>8</a:t>
            </a:fld>
            <a:endParaRPr lang="en-US"/>
          </a:p>
        </p:txBody>
      </p:sp>
    </p:spTree>
    <p:extLst>
      <p:ext uri="{BB962C8B-B14F-4D97-AF65-F5344CB8AC3E}">
        <p14:creationId xmlns:p14="http://schemas.microsoft.com/office/powerpoint/2010/main" val="104963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AF48-4C9D-48FC-9401-000AF32D77FA}"/>
              </a:ext>
            </a:extLst>
          </p:cNvPr>
          <p:cNvSpPr>
            <a:spLocks noGrp="1"/>
          </p:cNvSpPr>
          <p:nvPr>
            <p:ph type="title"/>
          </p:nvPr>
        </p:nvSpPr>
        <p:spPr>
          <a:xfrm>
            <a:off x="484710" y="122773"/>
            <a:ext cx="7055380" cy="1077218"/>
          </a:xfrm>
        </p:spPr>
        <p:txBody>
          <a:bodyPr>
            <a:spAutoFit/>
          </a:bodyPr>
          <a:lstStyle/>
          <a:p>
            <a:r>
              <a:rPr lang="en-US" sz="3200" b="1" dirty="0">
                <a:solidFill>
                  <a:schemeClr val="tx1"/>
                </a:solidFill>
                <a:effectLst/>
                <a:ea typeface="Times New Roman" panose="02020603050405020304" pitchFamily="18" charset="0"/>
              </a:rPr>
              <a:t>Lazarus Is Raised From The Dead. John 11:25-46</a:t>
            </a:r>
            <a:endParaRPr lang="en-US" dirty="0">
              <a:solidFill>
                <a:schemeClr val="tx1"/>
              </a:solidFill>
            </a:endParaRPr>
          </a:p>
        </p:txBody>
      </p:sp>
      <p:sp>
        <p:nvSpPr>
          <p:cNvPr id="3" name="Content Placeholder 2">
            <a:extLst>
              <a:ext uri="{FF2B5EF4-FFF2-40B4-BE49-F238E27FC236}">
                <a16:creationId xmlns:a16="http://schemas.microsoft.com/office/drawing/2014/main" id="{FD6CE2C5-48B8-476C-B217-E7A9968A6E64}"/>
              </a:ext>
            </a:extLst>
          </p:cNvPr>
          <p:cNvSpPr>
            <a:spLocks noGrp="1"/>
          </p:cNvSpPr>
          <p:nvPr>
            <p:ph idx="1"/>
          </p:nvPr>
        </p:nvSpPr>
        <p:spPr>
          <a:xfrm>
            <a:off x="94268" y="1175009"/>
            <a:ext cx="8955463" cy="5642570"/>
          </a:xfrm>
        </p:spPr>
        <p:txBody>
          <a:bodyPr wrap="square">
            <a:spAutoFit/>
          </a:bodyPr>
          <a:lstStyle/>
          <a:p>
            <a:pPr marL="0" indent="0">
              <a:buNone/>
            </a:pPr>
            <a:r>
              <a:rPr lang="en-US" sz="2400" dirty="0">
                <a:effectLst>
                  <a:outerShdw blurRad="38100" dist="38100" dir="2700000" algn="tl">
                    <a:srgbClr val="000000">
                      <a:alpha val="43137"/>
                    </a:srgbClr>
                  </a:outerShdw>
                </a:effectLst>
              </a:rPr>
              <a:t>Jesus converses with Martha and Mary.</a:t>
            </a:r>
            <a:br>
              <a:rPr lang="en-US" dirty="0">
                <a:effectLst>
                  <a:outerShdw blurRad="38100" dist="38100" dir="2700000" algn="tl">
                    <a:srgbClr val="000000">
                      <a:alpha val="43137"/>
                    </a:srgbClr>
                  </a:outerShdw>
                </a:effectLst>
              </a:rPr>
            </a:br>
            <a:r>
              <a:rPr lang="en-US" dirty="0"/>
              <a:t>John 11:27-32, </a:t>
            </a:r>
            <a:r>
              <a:rPr lang="en-US" i="1" dirty="0"/>
              <a:t>“She saith unto him, Yea, Lord: I have believed that thou art the Christ, the Son of God, (even) he that cometh into the world. And when she had said this, she went away, and called Mary her sister secretly, saying, The Teacher is here, and calleth thee. And she, when she heard it, arose quickly, and went unto him. (Now Jesus was not yet come into the village, but was still in the place where Martha met him.) The Jews then who were with her in the house, and were consoling her, when they saw Mary, that she rose up quickly and went out, followed her, supposing that she was going unto the tomb to weep there. Mary therefore, when she came where Jesus was, and saw him, fell down at his feet, saying unto him, Lord, if thou hadst been here, my brother had not died.”</a:t>
            </a:r>
          </a:p>
          <a:p>
            <a:pPr marL="457200" indent="-457200">
              <a:buAutoNum type="arabicPeriod"/>
            </a:pPr>
            <a:r>
              <a:rPr lang="en-US" dirty="0"/>
              <a:t>In </a:t>
            </a:r>
            <a:r>
              <a:rPr lang="en-US" u="sng" dirty="0"/>
              <a:t>verse 32</a:t>
            </a:r>
            <a:r>
              <a:rPr lang="en-US" dirty="0"/>
              <a:t> Mary expresses the same confidence in the Lord that has been expressed by Martha in </a:t>
            </a:r>
            <a:r>
              <a:rPr lang="en-US" u="sng" dirty="0"/>
              <a:t>verse 21</a:t>
            </a:r>
            <a:r>
              <a:rPr lang="en-US" dirty="0"/>
              <a:t>.</a:t>
            </a:r>
          </a:p>
          <a:p>
            <a:pPr marL="742956" lvl="1" indent="-342900">
              <a:buAutoNum type="alphaLcPeriod"/>
            </a:pPr>
            <a:r>
              <a:rPr lang="en-US" sz="2000" dirty="0"/>
              <a:t>Neither of these sisters are critical of Jesus nor do they suggest that Jesus should raise him from the dead.</a:t>
            </a:r>
          </a:p>
        </p:txBody>
      </p:sp>
      <p:sp>
        <p:nvSpPr>
          <p:cNvPr id="4" name="Slide Number Placeholder 3">
            <a:extLst>
              <a:ext uri="{FF2B5EF4-FFF2-40B4-BE49-F238E27FC236}">
                <a16:creationId xmlns:a16="http://schemas.microsoft.com/office/drawing/2014/main" id="{C627A3B9-91AB-4B14-B28B-FF70B75A9E47}"/>
              </a:ext>
            </a:extLst>
          </p:cNvPr>
          <p:cNvSpPr>
            <a:spLocks noGrp="1"/>
          </p:cNvSpPr>
          <p:nvPr>
            <p:ph type="sldNum" sz="quarter" idx="12"/>
          </p:nvPr>
        </p:nvSpPr>
        <p:spPr/>
        <p:txBody>
          <a:bodyPr/>
          <a:lstStyle/>
          <a:p>
            <a:fld id="{5951F227-E1D8-443B-A186-C40DF9C0D22F}" type="slidenum">
              <a:rPr lang="en-US" smtClean="0"/>
              <a:pPr/>
              <a:t>9</a:t>
            </a:fld>
            <a:endParaRPr lang="en-US"/>
          </a:p>
        </p:txBody>
      </p:sp>
    </p:spTree>
    <p:extLst>
      <p:ext uri="{BB962C8B-B14F-4D97-AF65-F5344CB8AC3E}">
        <p14:creationId xmlns:p14="http://schemas.microsoft.com/office/powerpoint/2010/main" val="3533137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176</TotalTime>
  <Words>972</Words>
  <Application>Microsoft Office PowerPoint</Application>
  <PresentationFormat>On-screen Show (4:3)</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LESSON 17: Raising Lazarus  The Life Of Christ – Perea to Bethany</vt:lpstr>
      <vt:lpstr>The Life of Christ</vt:lpstr>
      <vt:lpstr>The Life of Christ</vt:lpstr>
      <vt:lpstr>PowerPoint Presentation</vt:lpstr>
      <vt:lpstr>The Raising of Lazarus John 11:23-57</vt:lpstr>
      <vt:lpstr>The Raising of Lazarus John 11:23-57</vt:lpstr>
      <vt:lpstr>The Raising of Lazarus John 11:23-53</vt:lpstr>
      <vt:lpstr>The Raising of Lazarus John 11:23-53</vt:lpstr>
      <vt:lpstr>Lazarus Is Raised From The Dead. John 11:25-46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17: Raising Lazarus  The Life Of Christ – Perea to Bethany</dc:title>
  <dc:creator>mgalloway2715@gmail.com</dc:creator>
  <cp:lastModifiedBy>Richard Lidh</cp:lastModifiedBy>
  <cp:revision>22</cp:revision>
  <cp:lastPrinted>2021-12-11T03:41:58Z</cp:lastPrinted>
  <dcterms:created xsi:type="dcterms:W3CDTF">2021-12-08T17:01:35Z</dcterms:created>
  <dcterms:modified xsi:type="dcterms:W3CDTF">2021-12-11T03:42:02Z</dcterms:modified>
</cp:coreProperties>
</file>